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3" r:id="rId4"/>
    <p:sldId id="258" r:id="rId5"/>
    <p:sldId id="259" r:id="rId6"/>
    <p:sldId id="260" r:id="rId7"/>
    <p:sldId id="264" r:id="rId8"/>
    <p:sldId id="271" r:id="rId9"/>
    <p:sldId id="283" r:id="rId10"/>
    <p:sldId id="261" r:id="rId11"/>
    <p:sldId id="269" r:id="rId12"/>
    <p:sldId id="285" r:id="rId13"/>
    <p:sldId id="268" r:id="rId14"/>
    <p:sldId id="272" r:id="rId15"/>
    <p:sldId id="274" r:id="rId16"/>
    <p:sldId id="275" r:id="rId17"/>
    <p:sldId id="276" r:id="rId18"/>
    <p:sldId id="277" r:id="rId19"/>
    <p:sldId id="279" r:id="rId20"/>
    <p:sldId id="281" r:id="rId21"/>
    <p:sldId id="282" r:id="rId22"/>
    <p:sldId id="262" r:id="rId23"/>
    <p:sldId id="263" r:id="rId24"/>
    <p:sldId id="266" r:id="rId25"/>
    <p:sldId id="267" r:id="rId26"/>
    <p:sldId id="287" r:id="rId27"/>
    <p:sldId id="288" r:id="rId28"/>
    <p:sldId id="278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2" autoAdjust="0"/>
    <p:restoredTop sz="81244" autoAdjust="0"/>
  </p:normalViewPr>
  <p:slideViewPr>
    <p:cSldViewPr snapToGrid="0">
      <p:cViewPr varScale="1">
        <p:scale>
          <a:sx n="87" d="100"/>
          <a:sy n="87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ads\shares\Projects\10-23360_USAF_ROME\Shared\Scenarios\Scenario%201\Mission1Metric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277288868303221E-2"/>
          <c:y val="0.10241516517448196"/>
          <c:w val="0.90311486799444185"/>
          <c:h val="0.8596424823812813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1738592"/>
        <c:axId val="571739904"/>
      </c:barChart>
      <c:catAx>
        <c:axId val="571738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71739904"/>
        <c:crosses val="autoZero"/>
        <c:auto val="1"/>
        <c:lblAlgn val="ctr"/>
        <c:lblOffset val="100"/>
        <c:tickMarkSkip val="1"/>
        <c:noMultiLvlLbl val="1"/>
      </c:catAx>
      <c:valAx>
        <c:axId val="57173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7385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0.30439</cdr:x>
      <cdr:y>0.88888</cdr:y>
    </cdr:from>
    <cdr:to>
      <cdr:x>0.85402</cdr:x>
      <cdr:y>1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B4FE594-7E0B-4ADF-8C3D-9B2746CE375A}"/>
            </a:ext>
          </a:extLst>
        </cdr:cNvPr>
        <cdr:cNvSpPr txBox="1"/>
      </cdr:nvSpPr>
      <cdr:spPr>
        <a:xfrm xmlns:a="http://schemas.openxmlformats.org/drawingml/2006/main">
          <a:off x="1577249" y="3867817"/>
          <a:ext cx="2847963" cy="4835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4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8" name="Picture 7">
          <a:extLst xmlns:a="http://schemas.openxmlformats.org/drawingml/2006/main">
            <a:ext uri="{FF2B5EF4-FFF2-40B4-BE49-F238E27FC236}">
              <a16:creationId xmlns:a16="http://schemas.microsoft.com/office/drawing/2014/main" id="{F045CA37-31B1-4457-A6F8-EBD784940D9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914400" y="-1825625"/>
          <a:ext cx="5181600" cy="435133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10" name="Picture 9">
          <a:extLst xmlns:a="http://schemas.openxmlformats.org/drawingml/2006/main">
            <a:ext uri="{FF2B5EF4-FFF2-40B4-BE49-F238E27FC236}">
              <a16:creationId xmlns:a16="http://schemas.microsoft.com/office/drawing/2014/main" id="{D54708DB-4BD2-4878-AFD5-C82E7FCF231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262527" cy="453493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247E-3C48-4204-8241-F0E71B9DBEFA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C828B-22D7-4F93-A875-6EEC830C3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1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_802.1Q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8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0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71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Eight different classes of service are available as expressed through the 3-bit PCP field in an </a:t>
            </a:r>
            <a:r>
              <a:rPr lang="en-US" dirty="0">
                <a:hlinkClick r:id="rId3" tooltip="IEEE 802.1Q"/>
              </a:rPr>
              <a:t>IEEE 802.1Q</a:t>
            </a:r>
            <a:r>
              <a:rPr lang="en-US" dirty="0"/>
              <a:t> header added to the frame. The way traffic is treated when assigned to any particular class is undefined and left to the implementation.  </a:t>
            </a:r>
          </a:p>
          <a:p>
            <a:endParaRPr lang="en-US" dirty="0"/>
          </a:p>
          <a:p>
            <a:r>
              <a:rPr lang="en-US" dirty="0"/>
              <a:t>Voice, or things that are &lt; 10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r>
              <a:rPr lang="en-US" dirty="0"/>
              <a:t>Voice has its own latency profile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0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73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86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1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33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4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27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9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9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61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02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08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C828B-22D7-4F93-A875-6EEC830C33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23D7-F8C0-407A-A544-B1039701E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24009-13A1-4F1B-91F9-502824EF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2D08-40C5-4DB6-B131-66351688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796C-E28B-476F-816F-2AD0DF12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63D6-1085-42C1-8208-1F7E4985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0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FFA2-26BE-4ACD-8F2D-4743C13D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01E85-6E78-422F-BA2A-919D53967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F8F36-ADCE-4AFA-9068-01335AAF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9DCE8-FA28-4531-B017-79C10E8B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2EAC7-8981-4EBB-AA50-0F86333E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4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B3E53-BF2D-4F94-89A8-AF2C1BCAF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DB577-E00C-4746-8023-E0BAA2CA4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95BF-36AA-4900-B3CD-BE31163F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AE522-EAE4-4EEB-B77B-393153C56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691A8-8EEF-4187-A6F6-CDBBDF79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87FF-5596-4802-9EF4-31E11EC1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8BA2-97BC-4A6B-8C75-61673030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A6218-E596-4DED-BD89-A787D54D6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D40B6-DF85-4D11-BAB7-19E5C4ED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CFCFC-617A-4F11-A73F-013B774A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8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D7CC-379B-48BA-ACC9-A90DD7CB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93327-131D-4AA4-82A3-4FAAF850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CD18C-E5AE-46FF-B4F0-598A7503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0F389-017C-47F8-BEF0-C73ED4CF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B7EE-2532-4CB4-8822-19D25A19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A882-77B5-412F-A4C3-52A6EFAD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76F5E-00DA-4977-A02C-8FB411DF8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27074-D8AC-4175-9C84-5EA079464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FC819-E5C2-425E-AF11-F50AFD50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BFD90-06E0-4BA8-84EF-0EA013FC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F20E3-9991-4281-9E9C-62696609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1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F6F5-A4BC-4947-89FD-470C66F2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9D44C-EF64-4C89-91B5-B5B65559E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E34D-0393-4982-8DE2-FAA554931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DAB61-EDC0-42DE-84AD-002B44105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72AFB-288C-4509-BD9B-D3B979360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F530E-7F69-478B-8A02-46317B1C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B1E33-C985-4BD3-BE58-5B86DFA4F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FF629-B906-428A-8A3F-ADCC2A1A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08FF-B6E8-470A-9DD4-E9A137B1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8B992C-B08A-4D9C-9F24-18037EA1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07160-BB0D-422A-B792-BD461298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22245-1AC5-434B-9C14-70695A35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004FC5-0219-4F2F-9628-12ED79AB7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941E4-66EE-4A60-8A48-5E081E57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229B0-BB85-4DAC-B43F-20FB1BD0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8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8A8A-2A04-4D8F-B510-7A7BDCEA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A64B-0BB7-4FC8-A710-3A4782A4F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4FFAF-C0EC-427E-932C-9DAF0A8A0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B2D77-3D45-4799-BE3E-B6EA08D0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C7E34-1CA9-4A7E-AF45-A0F032364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7FEDA-5162-4A88-A607-7A5FBB09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7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BD27-4428-430C-85FF-18950433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EAC6-9CCA-44D0-BA5A-FF16E7CC3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522F5-54B5-41E9-8161-1A6C24F19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0ABAF-8FBE-4333-A472-BAEF17C8A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B7263-650E-47D7-874F-E643FBA6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7B9BD-3E7B-46A2-BC11-7DBEDB19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8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78A3DA-CB09-40F2-8362-741DC9AE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E6759-D900-49E7-9932-16E76E22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3F0CD-CBBE-488C-B0A6-107215BC9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55500-DB08-4EE8-9353-A18F31B6B401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56E2-199C-4AFC-8BC7-9D050B4BC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9F29B-6064-4678-AE35-806A34CC0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B3E1D-5B64-4851-9831-C612FFDC0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air-force-plane-cost-per-flight-hour-chart-2016-3" TargetMode="External"/><Relationship Id="rId2" Type="http://schemas.openxmlformats.org/officeDocument/2006/relationships/hyperlink" Target="https://www.pmi.org/learning/library/project-management-cost-estimate-costs-525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and.org/content/dam/rand/pubs/research_reports/RR1100/RR1178/RAND_RR1178.pdf" TargetMode="External"/><Relationship Id="rId4" Type="http://schemas.openxmlformats.org/officeDocument/2006/relationships/hyperlink" Target="http://nation.time.com/2013/04/02/costly-flight-hou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C62E-ECD6-4CAB-BF87-1B936377B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BRASS </a:t>
            </a:r>
            <a:br>
              <a:rPr lang="en-US" dirty="0"/>
            </a:br>
            <a:r>
              <a:rPr lang="en-US" dirty="0"/>
              <a:t>Scenario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A46B22-90C7-4F29-AD38-0EF324BFB1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Suddenly Requires Higher Bandwidth For Safety of Flight Data</a:t>
            </a:r>
          </a:p>
          <a:p>
            <a:r>
              <a:rPr lang="en-US" dirty="0"/>
              <a:t>F-22 Coating Upgrades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D3539-D0E6-4262-8C02-F17980A1951F}"/>
              </a:ext>
            </a:extLst>
          </p:cNvPr>
          <p:cNvSpPr txBox="1"/>
          <p:nvPr/>
        </p:nvSpPr>
        <p:spPr>
          <a:xfrm>
            <a:off x="7393601" y="6111223"/>
            <a:ext cx="467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a flight test that occurred in 2005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81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DFC1-1622-4803-A89B-5A946C0B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Metric</a:t>
            </a:r>
            <a:br>
              <a:rPr lang="en-US" dirty="0"/>
            </a:br>
            <a:r>
              <a:rPr lang="en-US" dirty="0"/>
              <a:t>Cumulative Cost</a:t>
            </a:r>
          </a:p>
        </p:txBody>
      </p:sp>
      <p:pic>
        <p:nvPicPr>
          <p:cNvPr id="16" name="Content Placeholder 9">
            <a:extLst>
              <a:ext uri="{FF2B5EF4-FFF2-40B4-BE49-F238E27FC236}">
                <a16:creationId xmlns:a16="http://schemas.microsoft.com/office/drawing/2014/main" id="{447B7A40-F154-4C22-AC75-50B758FE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430" y="1825625"/>
            <a:ext cx="6277140" cy="4351338"/>
          </a:xfrm>
        </p:spPr>
      </p:pic>
    </p:spTree>
    <p:extLst>
      <p:ext uri="{BB962C8B-B14F-4D97-AF65-F5344CB8AC3E}">
        <p14:creationId xmlns:p14="http://schemas.microsoft.com/office/powerpoint/2010/main" val="426473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DFC1-1622-4803-A89B-5A946C0B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 Value Function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AEA84880-F476-4DF8-87AA-60A05A51411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51374574"/>
              </p:ext>
            </p:extLst>
          </p:nvPr>
        </p:nvGraphicFramePr>
        <p:xfrm>
          <a:off x="9144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889EE02-1107-49BE-A1D6-465D37F9B3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Maneuver value is the purpose of the flight test</a:t>
            </a:r>
          </a:p>
          <a:p>
            <a:r>
              <a:rPr lang="en-US" dirty="0"/>
              <a:t>Flight value is some value gained by having the plane in the air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9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DFC1-1622-4803-A89B-5A946C0B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 Value Function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3D139928-9392-4032-B216-5FF4AE7F4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33" y="1825625"/>
            <a:ext cx="60699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DFC1-1622-4803-A89B-5A946C0B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51AC3-C2EB-42C1-8A54-B10755680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the future uncertainties in achieving the test mission within the defined cost and schedule constraints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177B9C3-8C51-4E96-8825-B1B6BEF643C7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61755483"/>
              </p:ext>
            </p:extLst>
          </p:nvPr>
        </p:nvGraphicFramePr>
        <p:xfrm>
          <a:off x="1952626" y="2883852"/>
          <a:ext cx="7867652" cy="3708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67652">
                  <a:extLst>
                    <a:ext uri="{9D8B030D-6E8A-4147-A177-3AD203B41FA5}">
                      <a16:colId xmlns:a16="http://schemas.microsoft.com/office/drawing/2014/main" val="2996102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Risk Probability that a particular event will occur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41039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8753F2-3B2B-420D-9775-4D780DD36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25870"/>
              </p:ext>
            </p:extLst>
          </p:nvPr>
        </p:nvGraphicFramePr>
        <p:xfrm>
          <a:off x="1952626" y="3254692"/>
          <a:ext cx="786765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6844">
                  <a:extLst>
                    <a:ext uri="{9D8B030D-6E8A-4147-A177-3AD203B41FA5}">
                      <a16:colId xmlns:a16="http://schemas.microsoft.com/office/drawing/2014/main" val="3651166334"/>
                    </a:ext>
                  </a:extLst>
                </a:gridCol>
                <a:gridCol w="1513751">
                  <a:extLst>
                    <a:ext uri="{9D8B030D-6E8A-4147-A177-3AD203B41FA5}">
                      <a16:colId xmlns:a16="http://schemas.microsoft.com/office/drawing/2014/main" val="3616291425"/>
                    </a:ext>
                  </a:extLst>
                </a:gridCol>
                <a:gridCol w="5327055">
                  <a:extLst>
                    <a:ext uri="{9D8B030D-6E8A-4147-A177-3AD203B41FA5}">
                      <a16:colId xmlns:a16="http://schemas.microsoft.com/office/drawing/2014/main" val="2635977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96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Everything points to this becoming a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48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likely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chance of this becoming a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9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Likely (50/50)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 is an even chance this may turn into a problem once in a while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66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Unlikely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 like this may turn into a problem once in a while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1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Improbable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much chance this will become a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594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70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6F41CC-8EA1-4FD3-958D-9823B8E8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Risk Metric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BA7EE1-A107-4943-B8B2-048A0D9D89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5198"/>
            <a:ext cx="5181600" cy="375219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02E952-147B-4DDE-A717-453C96D75C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2083"/>
            <a:ext cx="5181600" cy="3798421"/>
          </a:xfrm>
        </p:spPr>
      </p:pic>
    </p:spTree>
    <p:extLst>
      <p:ext uri="{BB962C8B-B14F-4D97-AF65-F5344CB8AC3E}">
        <p14:creationId xmlns:p14="http://schemas.microsoft.com/office/powerpoint/2010/main" val="363064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B5CD-8A2D-4FAC-8DC4-B0AD40CC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Requirement Changes after Event Happens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7177-0FDB-4745-A717-90E608C1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2C3A68-70ED-4DF8-A8EE-1AA6C1F91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26013"/>
              </p:ext>
            </p:extLst>
          </p:nvPr>
        </p:nvGraphicFramePr>
        <p:xfrm>
          <a:off x="1754187" y="2272665"/>
          <a:ext cx="86836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42">
                  <a:extLst>
                    <a:ext uri="{9D8B030D-6E8A-4147-A177-3AD203B41FA5}">
                      <a16:colId xmlns:a16="http://schemas.microsoft.com/office/drawing/2014/main" val="1381566881"/>
                    </a:ext>
                  </a:extLst>
                </a:gridCol>
                <a:gridCol w="2894542">
                  <a:extLst>
                    <a:ext uri="{9D8B030D-6E8A-4147-A177-3AD203B41FA5}">
                      <a16:colId xmlns:a16="http://schemas.microsoft.com/office/drawing/2014/main" val="3844764146"/>
                    </a:ext>
                  </a:extLst>
                </a:gridCol>
                <a:gridCol w="2894542">
                  <a:extLst>
                    <a:ext uri="{9D8B030D-6E8A-4147-A177-3AD203B41FA5}">
                      <a16:colId xmlns:a16="http://schemas.microsoft.com/office/drawing/2014/main" val="165773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 Before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 After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5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</a:t>
                      </a:r>
                      <a:r>
                        <a:rPr lang="en-US" dirty="0" err="1"/>
                        <a:t>Kb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 </a:t>
                      </a:r>
                      <a:r>
                        <a:rPr lang="en-US" dirty="0" err="1"/>
                        <a:t>Kb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02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</a:t>
                      </a:r>
                      <a:r>
                        <a:rPr lang="en-US" dirty="0" err="1"/>
                        <a:t>Kb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</a:t>
                      </a:r>
                      <a:r>
                        <a:rPr lang="en-US" dirty="0" err="1"/>
                        <a:t>Kb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3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</a:t>
                      </a:r>
                      <a:r>
                        <a:rPr lang="en-US" dirty="0" err="1"/>
                        <a:t>Kb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 </a:t>
                      </a:r>
                      <a:r>
                        <a:rPr lang="en-US" dirty="0" err="1"/>
                        <a:t>Kb</a:t>
                      </a:r>
                      <a:r>
                        <a:rPr lang="en-US" dirty="0"/>
                        <a:t>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752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015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D812-C2FC-4BA2-981C-B10E4885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QoS</a:t>
            </a:r>
            <a:r>
              <a:rPr lang="en-US" dirty="0"/>
              <a:t> Policies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2FF99-5E80-4569-853B-78578888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</a:t>
            </a:r>
            <a:r>
              <a:rPr lang="en-US" dirty="0" err="1"/>
              <a:t>QoS</a:t>
            </a:r>
            <a:r>
              <a:rPr lang="en-US" dirty="0"/>
              <a:t> Policy defined in MDL?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TestMission</a:t>
            </a:r>
            <a:r>
              <a:rPr lang="en-US" dirty="0"/>
              <a:t>&gt;\&lt;</a:t>
            </a:r>
            <a:r>
              <a:rPr lang="en-US" dirty="0" err="1"/>
              <a:t>QoSPolicy</a:t>
            </a:r>
            <a:r>
              <a:rPr lang="en-US" dirty="0"/>
              <a:t>&gt;\</a:t>
            </a:r>
            <a:r>
              <a:rPr lang="en-US" dirty="0" err="1"/>
              <a:t>ServiceLevelProfiles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Mission Service Level Profiles (MSLP) are defined for each link to handle Quality of Service (</a:t>
            </a:r>
            <a:r>
              <a:rPr lang="en-US" dirty="0" err="1"/>
              <a:t>QoS</a:t>
            </a:r>
            <a:r>
              <a:rPr lang="en-US" dirty="0"/>
              <a:t>) IP routing across the RF links that are defined for radio to radio wireless RF communication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MSLP defines a specific set of rules for IP routing that are applied to the </a:t>
            </a:r>
            <a:r>
              <a:rPr lang="en-US" dirty="0" err="1"/>
              <a:t>RadioLink</a:t>
            </a:r>
            <a:r>
              <a:rPr lang="en-US" dirty="0"/>
              <a:t> that is referenced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6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7935-F75E-459C-8536-D8426DDC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Priority Levels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C1810-93D4-4B49-B6FC-3AE2596A0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90" y="2320341"/>
            <a:ext cx="9447619" cy="3361905"/>
          </a:xfrm>
        </p:spPr>
      </p:pic>
    </p:spTree>
    <p:extLst>
      <p:ext uri="{BB962C8B-B14F-4D97-AF65-F5344CB8AC3E}">
        <p14:creationId xmlns:p14="http://schemas.microsoft.com/office/powerpoint/2010/main" val="332952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F55D-19BD-469A-A3AB-BFF52B18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QoS</a:t>
            </a:r>
            <a:r>
              <a:rPr lang="en-US" dirty="0"/>
              <a:t> Policy in MDL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8B132-46D8-487B-B3F5-CC56EDE0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1494" y="1825625"/>
            <a:ext cx="826901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1DB7AD-C079-44D2-B632-1D22F057F945}"/>
              </a:ext>
            </a:extLst>
          </p:cNvPr>
          <p:cNvSpPr/>
          <p:nvPr/>
        </p:nvSpPr>
        <p:spPr>
          <a:xfrm>
            <a:off x="2560320" y="5373858"/>
            <a:ext cx="7670186" cy="61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3E3BF-12E8-4FB6-B80B-3CC2DBA45EA8}"/>
              </a:ext>
            </a:extLst>
          </p:cNvPr>
          <p:cNvSpPr txBox="1"/>
          <p:nvPr/>
        </p:nvSpPr>
        <p:spPr>
          <a:xfrm>
            <a:off x="8945880" y="718170"/>
            <a:ext cx="303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Where do we set the </a:t>
            </a:r>
            <a:r>
              <a:rPr lang="en-US" i="1" dirty="0" err="1"/>
              <a:t>QoS</a:t>
            </a:r>
            <a:r>
              <a:rPr lang="en-US" i="1" dirty="0"/>
              <a:t> Policies for the uplink and downlink radio link? </a:t>
            </a:r>
          </a:p>
        </p:txBody>
      </p:sp>
    </p:spTree>
    <p:extLst>
      <p:ext uri="{BB962C8B-B14F-4D97-AF65-F5344CB8AC3E}">
        <p14:creationId xmlns:p14="http://schemas.microsoft.com/office/powerpoint/2010/main" val="276226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5618-0439-4DCB-9408-99EE0EDA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Voice Requirement in MDL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01FADE-0609-4D14-8CFD-A68D8BE25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7902" y="1825625"/>
            <a:ext cx="6871918" cy="4660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54A21E-D862-4F93-9094-AD97AF10D6AC}"/>
              </a:ext>
            </a:extLst>
          </p:cNvPr>
          <p:cNvSpPr/>
          <p:nvPr/>
        </p:nvSpPr>
        <p:spPr>
          <a:xfrm>
            <a:off x="3492137" y="4493623"/>
            <a:ext cx="6267684" cy="20639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CC77C-AC9B-467D-81D2-A903AF8B0323}"/>
              </a:ext>
            </a:extLst>
          </p:cNvPr>
          <p:cNvSpPr/>
          <p:nvPr/>
        </p:nvSpPr>
        <p:spPr>
          <a:xfrm>
            <a:off x="4093029" y="2891246"/>
            <a:ext cx="3143794" cy="531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A343F-1419-4122-9D31-936109A33FBC}"/>
              </a:ext>
            </a:extLst>
          </p:cNvPr>
          <p:cNvSpPr txBox="1"/>
          <p:nvPr/>
        </p:nvSpPr>
        <p:spPr>
          <a:xfrm>
            <a:off x="627017" y="2978331"/>
            <a:ext cx="211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Downlink and Uplink</a:t>
            </a:r>
          </a:p>
          <a:p>
            <a:r>
              <a:rPr lang="en-US" i="1" dirty="0"/>
              <a:t>Voice: 50 </a:t>
            </a:r>
            <a:r>
              <a:rPr lang="en-US" i="1" dirty="0" err="1"/>
              <a:t>Kb</a:t>
            </a:r>
            <a:r>
              <a:rPr lang="en-US" i="1" dirty="0"/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403758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F244-3A0B-4885-9642-3736AF57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Scenario #1 – Brief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0D05-78BB-4050-B5AF-BCB21B938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224" y="1690688"/>
            <a:ext cx="7758951" cy="4562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fighter has a mission with a fixed scheduled transmission bandwidth. During the flight test, flight crew encountered heavy vibration. As a result, the requirement for safety data increased to make sure everything is fine. Now the mission needs a higher amount of bandwidth to be able to send the safety data down to the ground station, in order to continue to fly. For this scenario, range bandwidth is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Voice and safety data need to be guaranteed for the test mission to be successful.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A57999C-3212-4CC4-A24D-A5083D487B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72" y="1322115"/>
            <a:ext cx="1827009" cy="5299338"/>
          </a:xfrm>
        </p:spPr>
      </p:pic>
    </p:spTree>
    <p:extLst>
      <p:ext uri="{BB962C8B-B14F-4D97-AF65-F5344CB8AC3E}">
        <p14:creationId xmlns:p14="http://schemas.microsoft.com/office/powerpoint/2010/main" val="694930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5618-0439-4DCB-9408-99EE0EDA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Safety Requirement in MDL (Before)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A343F-1419-4122-9D31-936109A33FBC}"/>
              </a:ext>
            </a:extLst>
          </p:cNvPr>
          <p:cNvSpPr txBox="1"/>
          <p:nvPr/>
        </p:nvSpPr>
        <p:spPr>
          <a:xfrm>
            <a:off x="627017" y="2978331"/>
            <a:ext cx="1697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Downlink</a:t>
            </a:r>
          </a:p>
          <a:p>
            <a:r>
              <a:rPr lang="en-US" i="1" dirty="0"/>
              <a:t>Safety: 100 </a:t>
            </a:r>
            <a:r>
              <a:rPr lang="en-US" i="1" dirty="0" err="1"/>
              <a:t>Kb</a:t>
            </a:r>
            <a:r>
              <a:rPr lang="en-US" i="1" dirty="0"/>
              <a:t>/s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4F9C663-C838-4360-8355-F95D92EDA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1611" y="1493755"/>
            <a:ext cx="6619681" cy="46832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B54228-5CD4-4BBA-895A-520D13A06A0A}"/>
              </a:ext>
            </a:extLst>
          </p:cNvPr>
          <p:cNvSpPr/>
          <p:nvPr/>
        </p:nvSpPr>
        <p:spPr>
          <a:xfrm>
            <a:off x="3506651" y="2403567"/>
            <a:ext cx="3143794" cy="49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9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5618-0439-4DCB-9408-99EE0EDA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Safety Requirement in MDL (After)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A343F-1419-4122-9D31-936109A33FBC}"/>
              </a:ext>
            </a:extLst>
          </p:cNvPr>
          <p:cNvSpPr txBox="1"/>
          <p:nvPr/>
        </p:nvSpPr>
        <p:spPr>
          <a:xfrm>
            <a:off x="627017" y="2978331"/>
            <a:ext cx="1697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Downlink</a:t>
            </a:r>
          </a:p>
          <a:p>
            <a:r>
              <a:rPr lang="en-US" i="1" dirty="0"/>
              <a:t>Safety: 150 </a:t>
            </a:r>
            <a:r>
              <a:rPr lang="en-US" i="1" dirty="0" err="1"/>
              <a:t>Kb</a:t>
            </a:r>
            <a:r>
              <a:rPr lang="en-US" i="1" dirty="0"/>
              <a:t>/s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13705E-B39E-4CA0-AFC3-FE0ACACEF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4793" y="1463040"/>
            <a:ext cx="6520844" cy="47139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2104A1-1428-4BA3-B484-F6323D7635F9}"/>
              </a:ext>
            </a:extLst>
          </p:cNvPr>
          <p:cNvSpPr/>
          <p:nvPr/>
        </p:nvSpPr>
        <p:spPr>
          <a:xfrm>
            <a:off x="3509555" y="2369026"/>
            <a:ext cx="2621279" cy="487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9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E818-FB72-44B0-B1BF-F33FD476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Classic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AA5D-42ED-49C8-852C-AF15CAC5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825625"/>
            <a:ext cx="10515600" cy="4351338"/>
          </a:xfrm>
        </p:spPr>
        <p:txBody>
          <a:bodyPr/>
          <a:lstStyle/>
          <a:p>
            <a:r>
              <a:rPr lang="en-US" dirty="0"/>
              <a:t>Land and abort test</a:t>
            </a:r>
          </a:p>
          <a:p>
            <a:pPr lvl="1"/>
            <a:r>
              <a:rPr lang="en-US" dirty="0"/>
              <a:t>Increases cost of testing because we will have to start the test over</a:t>
            </a:r>
          </a:p>
          <a:p>
            <a:pPr lvl="1"/>
            <a:r>
              <a:rPr lang="en-US" dirty="0"/>
              <a:t>Impact flight test schedule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MDL changes needed for this solution</a:t>
            </a:r>
          </a:p>
        </p:txBody>
      </p:sp>
    </p:spTree>
    <p:extLst>
      <p:ext uri="{BB962C8B-B14F-4D97-AF65-F5344CB8AC3E}">
        <p14:creationId xmlns:p14="http://schemas.microsoft.com/office/powerpoint/2010/main" val="418419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4F4F-A805-4554-A179-7182C87B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Suggested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8EBB-066C-4861-9EBC-88E36B0D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MDL Reconfiguration</a:t>
            </a:r>
          </a:p>
          <a:p>
            <a:pPr lvl="1"/>
            <a:r>
              <a:rPr lang="en-US" dirty="0" err="1"/>
              <a:t>RadioLink</a:t>
            </a:r>
            <a:r>
              <a:rPr lang="en-US" dirty="0"/>
              <a:t> element is where most of the changes need to be done for both Radio (TA and Ground)</a:t>
            </a:r>
          </a:p>
          <a:p>
            <a:pPr lvl="2"/>
            <a:r>
              <a:rPr lang="en-US" dirty="0"/>
              <a:t>Describes a one-way connection two radio point</a:t>
            </a:r>
          </a:p>
          <a:p>
            <a:pPr lvl="2"/>
            <a:r>
              <a:rPr lang="en-US" dirty="0" err="1"/>
              <a:t>TransmissionSchedule</a:t>
            </a:r>
            <a:r>
              <a:rPr lang="en-US" dirty="0"/>
              <a:t> element which describes the scheduling parameters for a static schedule </a:t>
            </a:r>
          </a:p>
          <a:p>
            <a:pPr lvl="2"/>
            <a:r>
              <a:rPr lang="en-US" dirty="0"/>
              <a:t>In this case we need to schedule </a:t>
            </a:r>
            <a:r>
              <a:rPr lang="en-US" dirty="0" err="1"/>
              <a:t>TxOp</a:t>
            </a:r>
            <a:r>
              <a:rPr lang="en-US" dirty="0"/>
              <a:t> assignment for the TA Radio and the Ground Radio as appropriate for the scenario requirement change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60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E56F3B-EF9E-41FF-A68B-6B17ACFFB6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248" y="1474470"/>
            <a:ext cx="5578276" cy="4572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033AE-CE04-40CB-9918-6A434E6D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480" y="332422"/>
            <a:ext cx="5157787" cy="823912"/>
          </a:xfrm>
        </p:spPr>
        <p:txBody>
          <a:bodyPr/>
          <a:lstStyle/>
          <a:p>
            <a:r>
              <a:rPr lang="en-US" dirty="0"/>
              <a:t>TA Radio MDL Configuration - Before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135F15-1D37-4081-ADE3-54CA756D9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5060" y="434339"/>
            <a:ext cx="5600700" cy="721995"/>
          </a:xfrm>
        </p:spPr>
        <p:txBody>
          <a:bodyPr/>
          <a:lstStyle/>
          <a:p>
            <a:r>
              <a:rPr lang="en-US" dirty="0"/>
              <a:t>Ground Radio MDL Configuration – Before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9C7B89-FC84-41E9-9F41-BA8850EAB6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93210" y="1474470"/>
            <a:ext cx="4405319" cy="47151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C02CEA-D3D1-44EF-87DC-C450B5D050AF}"/>
              </a:ext>
            </a:extLst>
          </p:cNvPr>
          <p:cNvSpPr/>
          <p:nvPr/>
        </p:nvSpPr>
        <p:spPr>
          <a:xfrm>
            <a:off x="889627" y="2637609"/>
            <a:ext cx="4361641" cy="3292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7128F-11FD-4981-944A-3517B3E16CFC}"/>
              </a:ext>
            </a:extLst>
          </p:cNvPr>
          <p:cNvSpPr/>
          <p:nvPr/>
        </p:nvSpPr>
        <p:spPr>
          <a:xfrm>
            <a:off x="6847514" y="2712720"/>
            <a:ext cx="4096710" cy="347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8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413193-CA6B-438C-8D10-658E9E83C8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6308" y="1474470"/>
            <a:ext cx="4878104" cy="471519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033AE-CE04-40CB-9918-6A434E6D3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480" y="332422"/>
            <a:ext cx="5157787" cy="823912"/>
          </a:xfrm>
        </p:spPr>
        <p:txBody>
          <a:bodyPr/>
          <a:lstStyle/>
          <a:p>
            <a:r>
              <a:rPr lang="en-US" dirty="0"/>
              <a:t>TA Radio MDL Configuration - After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135F15-1D37-4081-ADE3-54CA756D9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5060" y="434339"/>
            <a:ext cx="5600700" cy="721995"/>
          </a:xfrm>
        </p:spPr>
        <p:txBody>
          <a:bodyPr/>
          <a:lstStyle/>
          <a:p>
            <a:r>
              <a:rPr lang="en-US" dirty="0"/>
              <a:t>Ground Radio MDL Configuration – After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02CEA-D3D1-44EF-87DC-C450B5D050AF}"/>
              </a:ext>
            </a:extLst>
          </p:cNvPr>
          <p:cNvSpPr/>
          <p:nvPr/>
        </p:nvSpPr>
        <p:spPr>
          <a:xfrm>
            <a:off x="1053524" y="3002146"/>
            <a:ext cx="4521887" cy="30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D3C959-772B-47A3-AF0A-47ED77B566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67525" y="1474470"/>
            <a:ext cx="4683300" cy="48083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17128F-11FD-4981-944A-3517B3E16CFC}"/>
              </a:ext>
            </a:extLst>
          </p:cNvPr>
          <p:cNvSpPr/>
          <p:nvPr/>
        </p:nvSpPr>
        <p:spPr>
          <a:xfrm>
            <a:off x="6694424" y="2939297"/>
            <a:ext cx="4221732" cy="3250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9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61EC-DEB2-4CC0-B079-EE00D6B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37" y="2431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Transmission Schedule Before Adaptation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E5BE99-541C-4DCF-AFB2-3560C5343C0F}"/>
              </a:ext>
            </a:extLst>
          </p:cNvPr>
          <p:cNvCxnSpPr>
            <a:cxnSpLocks/>
          </p:cNvCxnSpPr>
          <p:nvPr/>
        </p:nvCxnSpPr>
        <p:spPr>
          <a:xfrm>
            <a:off x="457200" y="3721294"/>
            <a:ext cx="88984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5D0C48-61F8-4C11-8A97-BCAF035D7FE9}"/>
              </a:ext>
            </a:extLst>
          </p:cNvPr>
          <p:cNvSpPr txBox="1"/>
          <p:nvPr/>
        </p:nvSpPr>
        <p:spPr>
          <a:xfrm>
            <a:off x="4002586" y="3743325"/>
            <a:ext cx="19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Epoch Size: 100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455B80-7792-4182-B32C-DE75BE8BBCD7}"/>
              </a:ext>
            </a:extLst>
          </p:cNvPr>
          <p:cNvSpPr txBox="1">
            <a:spLocks/>
          </p:cNvSpPr>
          <p:nvPr/>
        </p:nvSpPr>
        <p:spPr>
          <a:xfrm>
            <a:off x="208482" y="4950388"/>
            <a:ext cx="5362839" cy="156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Requirement: 50ms latency (actual is 25 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r>
              <a:rPr lang="en-US" sz="2200" dirty="0"/>
              <a:t>Epoch size: 100 </a:t>
            </a:r>
            <a:r>
              <a:rPr lang="en-US" sz="2200" dirty="0" err="1"/>
              <a:t>ms</a:t>
            </a:r>
            <a:r>
              <a:rPr lang="en-US" sz="2200" i="1" dirty="0"/>
              <a:t>	</a:t>
            </a:r>
            <a:r>
              <a:rPr lang="en-US" sz="1600" i="1" dirty="0"/>
              <a:t>&lt;</a:t>
            </a:r>
            <a:r>
              <a:rPr lang="en-US" sz="1600" i="1" dirty="0" err="1"/>
              <a:t>RANConfiguration</a:t>
            </a:r>
            <a:r>
              <a:rPr lang="en-US" sz="1600" i="1" dirty="0"/>
              <a:t>&gt;,&lt;</a:t>
            </a:r>
            <a:r>
              <a:rPr lang="en-US" sz="1600" i="1" dirty="0" err="1"/>
              <a:t>EpochSize</a:t>
            </a:r>
            <a:r>
              <a:rPr lang="en-US" sz="1600" i="1" dirty="0"/>
              <a:t>&gt;100&lt;/</a:t>
            </a:r>
            <a:r>
              <a:rPr lang="en-US" sz="1600" i="1" dirty="0" err="1"/>
              <a:t>EpochSize</a:t>
            </a:r>
            <a:r>
              <a:rPr lang="en-US" sz="1600" i="1" dirty="0"/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04D18-5F6C-436B-B1CE-1F986148DF49}"/>
              </a:ext>
            </a:extLst>
          </p:cNvPr>
          <p:cNvSpPr txBox="1"/>
          <p:nvPr/>
        </p:nvSpPr>
        <p:spPr>
          <a:xfrm>
            <a:off x="5571321" y="4919568"/>
            <a:ext cx="70770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ym typeface="Wingdings" panose="05000000000000000000" pitchFamily="2" charset="2"/>
              </a:rPr>
              <a:t>We suggest, to have 4 transmission per link then I need 100/25=4</a:t>
            </a:r>
          </a:p>
          <a:p>
            <a:r>
              <a:rPr lang="en-US" sz="1600" dirty="0">
                <a:sym typeface="Wingdings" panose="05000000000000000000" pitchFamily="2" charset="2"/>
              </a:rPr>
              <a:t>We configured our Guard Band to be 1 </a:t>
            </a:r>
            <a:r>
              <a:rPr lang="en-US" sz="1600" dirty="0" err="1">
                <a:sym typeface="Wingdings" panose="05000000000000000000" pitchFamily="2" charset="2"/>
              </a:rPr>
              <a:t>ms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sz="1600" i="1" dirty="0">
                <a:sym typeface="Wingdings" panose="05000000000000000000" pitchFamily="2" charset="2"/>
              </a:rPr>
              <a:t>&lt;</a:t>
            </a:r>
            <a:r>
              <a:rPr lang="en-US" sz="1600" i="1" dirty="0" err="1">
                <a:sym typeface="Wingdings" panose="05000000000000000000" pitchFamily="2" charset="2"/>
              </a:rPr>
              <a:t>RANConfiguration</a:t>
            </a:r>
            <a:r>
              <a:rPr lang="en-US" sz="1600" i="1" dirty="0">
                <a:sym typeface="Wingdings" panose="05000000000000000000" pitchFamily="2" charset="2"/>
              </a:rPr>
              <a:t> ID="RANConfig1"&gt;</a:t>
            </a:r>
          </a:p>
          <a:p>
            <a:pPr lvl="2"/>
            <a:r>
              <a:rPr lang="en-US" sz="1600" i="1" dirty="0"/>
              <a:t>	&lt;</a:t>
            </a:r>
            <a:r>
              <a:rPr lang="en-US" sz="1600" i="1" dirty="0" err="1"/>
              <a:t>MaxGuardTimeSec</a:t>
            </a:r>
            <a:r>
              <a:rPr lang="en-US" sz="1600" i="1" dirty="0"/>
              <a:t>&gt;0.001&lt;/</a:t>
            </a:r>
            <a:r>
              <a:rPr lang="en-US" sz="1600" i="1" dirty="0" err="1"/>
              <a:t>MaxGuardTimeSec</a:t>
            </a:r>
            <a:r>
              <a:rPr lang="en-US" sz="1600" i="1" dirty="0"/>
              <a:t>&gt;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607240-8693-4407-858A-10CD7ED9F826}"/>
              </a:ext>
            </a:extLst>
          </p:cNvPr>
          <p:cNvSpPr txBox="1"/>
          <p:nvPr/>
        </p:nvSpPr>
        <p:spPr>
          <a:xfrm>
            <a:off x="9596998" y="1804333"/>
            <a:ext cx="24397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GR-TA: 0 </a:t>
            </a:r>
            <a:r>
              <a:rPr lang="en-US" dirty="0" err="1"/>
              <a:t>ms</a:t>
            </a:r>
            <a:r>
              <a:rPr lang="en-US" dirty="0"/>
              <a:t> – 11.5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12.5 </a:t>
            </a:r>
            <a:r>
              <a:rPr lang="en-US" dirty="0" err="1"/>
              <a:t>ms</a:t>
            </a:r>
            <a:r>
              <a:rPr lang="en-US" dirty="0"/>
              <a:t> – 24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25 </a:t>
            </a:r>
            <a:r>
              <a:rPr lang="en-US" dirty="0" err="1"/>
              <a:t>ms</a:t>
            </a:r>
            <a:r>
              <a:rPr lang="en-US" dirty="0"/>
              <a:t> – 36.5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TA-GR: 37.5 </a:t>
            </a:r>
            <a:r>
              <a:rPr lang="en-US" dirty="0" err="1"/>
              <a:t>ms</a:t>
            </a:r>
            <a:r>
              <a:rPr lang="en-US" dirty="0"/>
              <a:t> – 49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GR-TA: 50 </a:t>
            </a:r>
            <a:r>
              <a:rPr lang="en-US" dirty="0" err="1"/>
              <a:t>ms</a:t>
            </a:r>
            <a:r>
              <a:rPr lang="en-US" dirty="0"/>
              <a:t> – 61.5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62.5 </a:t>
            </a:r>
            <a:r>
              <a:rPr lang="en-US" dirty="0" err="1"/>
              <a:t>ms</a:t>
            </a:r>
            <a:r>
              <a:rPr lang="en-US" dirty="0"/>
              <a:t> – 74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75 </a:t>
            </a:r>
            <a:r>
              <a:rPr lang="en-US" dirty="0" err="1"/>
              <a:t>ms</a:t>
            </a:r>
            <a:r>
              <a:rPr lang="en-US" dirty="0"/>
              <a:t> – 86.5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TA-GR: 87.5 </a:t>
            </a:r>
            <a:r>
              <a:rPr lang="en-US" dirty="0" err="1"/>
              <a:t>ms</a:t>
            </a:r>
            <a:r>
              <a:rPr lang="en-US" dirty="0"/>
              <a:t> – 99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7AA4464-F70E-4373-9E09-EBD5B3A0A959}"/>
              </a:ext>
            </a:extLst>
          </p:cNvPr>
          <p:cNvSpPr/>
          <p:nvPr/>
        </p:nvSpPr>
        <p:spPr>
          <a:xfrm>
            <a:off x="457200" y="2498017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0E72C6-D768-4C08-8AB8-D94CCDA6F49E}"/>
              </a:ext>
            </a:extLst>
          </p:cNvPr>
          <p:cNvSpPr/>
          <p:nvPr/>
        </p:nvSpPr>
        <p:spPr>
          <a:xfrm>
            <a:off x="1589399" y="2498017"/>
            <a:ext cx="973043" cy="42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TA-GR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A5A9B7B-8DB2-4887-A17D-4EBC6AD3FC89}"/>
              </a:ext>
            </a:extLst>
          </p:cNvPr>
          <p:cNvSpPr/>
          <p:nvPr/>
        </p:nvSpPr>
        <p:spPr>
          <a:xfrm>
            <a:off x="3853797" y="2498017"/>
            <a:ext cx="973043" cy="42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TA-GR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A2A6085-3491-49AF-B785-93EA0E820B90}"/>
              </a:ext>
            </a:extLst>
          </p:cNvPr>
          <p:cNvSpPr/>
          <p:nvPr/>
        </p:nvSpPr>
        <p:spPr>
          <a:xfrm>
            <a:off x="6118195" y="2498017"/>
            <a:ext cx="973043" cy="42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TA-GR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1DB1091-8BB5-4208-95E6-5D6EAE56EA8E}"/>
              </a:ext>
            </a:extLst>
          </p:cNvPr>
          <p:cNvSpPr/>
          <p:nvPr/>
        </p:nvSpPr>
        <p:spPr>
          <a:xfrm>
            <a:off x="8382595" y="2498017"/>
            <a:ext cx="973043" cy="42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TA-GR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7824DD9-4755-404F-956D-25B3AB3F52F3}"/>
              </a:ext>
            </a:extLst>
          </p:cNvPr>
          <p:cNvSpPr/>
          <p:nvPr/>
        </p:nvSpPr>
        <p:spPr>
          <a:xfrm>
            <a:off x="2721596" y="2498017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D3D41BA-EDAC-4201-9EAD-70B1C29A77ED}"/>
              </a:ext>
            </a:extLst>
          </p:cNvPr>
          <p:cNvSpPr/>
          <p:nvPr/>
        </p:nvSpPr>
        <p:spPr>
          <a:xfrm>
            <a:off x="4985994" y="2498017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927166C-A68D-47B4-B87A-9BA01458F3AB}"/>
              </a:ext>
            </a:extLst>
          </p:cNvPr>
          <p:cNvSpPr/>
          <p:nvPr/>
        </p:nvSpPr>
        <p:spPr>
          <a:xfrm>
            <a:off x="7250394" y="2480345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590C489C-DCD1-4E22-B027-B2BF275EAD1B}"/>
              </a:ext>
            </a:extLst>
          </p:cNvPr>
          <p:cNvSpPr txBox="1"/>
          <p:nvPr/>
        </p:nvSpPr>
        <p:spPr>
          <a:xfrm>
            <a:off x="1224891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BF5F0B-C7F6-4693-8DCA-104A51531A10}"/>
              </a:ext>
            </a:extLst>
          </p:cNvPr>
          <p:cNvSpPr txBox="1"/>
          <p:nvPr/>
        </p:nvSpPr>
        <p:spPr>
          <a:xfrm>
            <a:off x="2274542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348984-ECF3-427A-8CB4-D10BA88A929F}"/>
              </a:ext>
            </a:extLst>
          </p:cNvPr>
          <p:cNvSpPr txBox="1"/>
          <p:nvPr/>
        </p:nvSpPr>
        <p:spPr>
          <a:xfrm>
            <a:off x="3426787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46FFB43-12D8-4EDF-BE0C-7521152DAFB4}"/>
              </a:ext>
            </a:extLst>
          </p:cNvPr>
          <p:cNvSpPr txBox="1"/>
          <p:nvPr/>
        </p:nvSpPr>
        <p:spPr>
          <a:xfrm>
            <a:off x="4618519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CCFA16B-8DF8-479C-8E15-ACE149E269BC}"/>
              </a:ext>
            </a:extLst>
          </p:cNvPr>
          <p:cNvSpPr txBox="1"/>
          <p:nvPr/>
        </p:nvSpPr>
        <p:spPr>
          <a:xfrm>
            <a:off x="5746780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B6DE39-ECF6-4C0B-BE55-ECDD9220B74E}"/>
              </a:ext>
            </a:extLst>
          </p:cNvPr>
          <p:cNvSpPr txBox="1"/>
          <p:nvPr/>
        </p:nvSpPr>
        <p:spPr>
          <a:xfrm>
            <a:off x="6914528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3F10767-F1AC-45DD-B81C-25FA7226436F}"/>
              </a:ext>
            </a:extLst>
          </p:cNvPr>
          <p:cNvSpPr txBox="1"/>
          <p:nvPr/>
        </p:nvSpPr>
        <p:spPr>
          <a:xfrm>
            <a:off x="8066773" y="2927685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4CE39F8-5AF4-4B38-936F-ED870FDFC025}"/>
              </a:ext>
            </a:extLst>
          </p:cNvPr>
          <p:cNvCxnSpPr>
            <a:cxnSpLocks/>
          </p:cNvCxnSpPr>
          <p:nvPr/>
        </p:nvCxnSpPr>
        <p:spPr>
          <a:xfrm>
            <a:off x="446963" y="3204149"/>
            <a:ext cx="21154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8B93D25-21D5-4810-A67F-16C21019F5F4}"/>
              </a:ext>
            </a:extLst>
          </p:cNvPr>
          <p:cNvCxnSpPr>
            <a:cxnSpLocks/>
          </p:cNvCxnSpPr>
          <p:nvPr/>
        </p:nvCxnSpPr>
        <p:spPr>
          <a:xfrm>
            <a:off x="2721596" y="3204149"/>
            <a:ext cx="21154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2F1944B-4189-47CD-AA0D-7B06F36E6E22}"/>
              </a:ext>
            </a:extLst>
          </p:cNvPr>
          <p:cNvCxnSpPr>
            <a:cxnSpLocks/>
          </p:cNvCxnSpPr>
          <p:nvPr/>
        </p:nvCxnSpPr>
        <p:spPr>
          <a:xfrm>
            <a:off x="4985994" y="3204149"/>
            <a:ext cx="21154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D3F9D25-D20A-4543-8EE8-922CF7175B14}"/>
              </a:ext>
            </a:extLst>
          </p:cNvPr>
          <p:cNvCxnSpPr>
            <a:cxnSpLocks/>
          </p:cNvCxnSpPr>
          <p:nvPr/>
        </p:nvCxnSpPr>
        <p:spPr>
          <a:xfrm>
            <a:off x="7165697" y="3204149"/>
            <a:ext cx="21154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2" name="TextBox 1111">
            <a:extLst>
              <a:ext uri="{FF2B5EF4-FFF2-40B4-BE49-F238E27FC236}">
                <a16:creationId xmlns:a16="http://schemas.microsoft.com/office/drawing/2014/main" id="{FDC43E45-C876-4FA8-B0CB-F9CD26E44216}"/>
              </a:ext>
            </a:extLst>
          </p:cNvPr>
          <p:cNvSpPr txBox="1"/>
          <p:nvPr/>
        </p:nvSpPr>
        <p:spPr>
          <a:xfrm>
            <a:off x="509059" y="3229519"/>
            <a:ext cx="208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#1 RF Transmission: 25ms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7A7D87B-D016-400B-94BE-864B45430DDA}"/>
              </a:ext>
            </a:extLst>
          </p:cNvPr>
          <p:cNvSpPr txBox="1"/>
          <p:nvPr/>
        </p:nvSpPr>
        <p:spPr>
          <a:xfrm>
            <a:off x="2844960" y="3229519"/>
            <a:ext cx="2087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#2 RF Transmission: 25ms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7B52E82-F15B-4A96-8C56-B43DF6C5996E}"/>
              </a:ext>
            </a:extLst>
          </p:cNvPr>
          <p:cNvSpPr txBox="1"/>
          <p:nvPr/>
        </p:nvSpPr>
        <p:spPr>
          <a:xfrm>
            <a:off x="4953851" y="3229519"/>
            <a:ext cx="208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#3 RF Transmission: 25ms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3B2A2EA-2296-492F-BB9F-489A15BF22A4}"/>
              </a:ext>
            </a:extLst>
          </p:cNvPr>
          <p:cNvSpPr txBox="1"/>
          <p:nvPr/>
        </p:nvSpPr>
        <p:spPr>
          <a:xfrm>
            <a:off x="7289752" y="3229519"/>
            <a:ext cx="208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#4 RF Transmission: 25ms</a:t>
            </a:r>
          </a:p>
        </p:txBody>
      </p:sp>
    </p:spTree>
    <p:extLst>
      <p:ext uri="{BB962C8B-B14F-4D97-AF65-F5344CB8AC3E}">
        <p14:creationId xmlns:p14="http://schemas.microsoft.com/office/powerpoint/2010/main" val="201820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61EC-DEB2-4CC0-B079-EE00D6B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37" y="2431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Transmission Schedule After Adaptation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E5BE99-541C-4DCF-AFB2-3560C5343C0F}"/>
              </a:ext>
            </a:extLst>
          </p:cNvPr>
          <p:cNvCxnSpPr>
            <a:cxnSpLocks/>
          </p:cNvCxnSpPr>
          <p:nvPr/>
        </p:nvCxnSpPr>
        <p:spPr>
          <a:xfrm>
            <a:off x="1677053" y="3343637"/>
            <a:ext cx="88984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5D0C48-61F8-4C11-8A97-BCAF035D7FE9}"/>
              </a:ext>
            </a:extLst>
          </p:cNvPr>
          <p:cNvSpPr txBox="1"/>
          <p:nvPr/>
        </p:nvSpPr>
        <p:spPr>
          <a:xfrm>
            <a:off x="5222439" y="3365668"/>
            <a:ext cx="19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Epoch Size: 100 </a:t>
            </a:r>
            <a:r>
              <a:rPr lang="en-US" i="1" dirty="0" err="1"/>
              <a:t>ms</a:t>
            </a:r>
            <a:endParaRPr lang="en-US" i="1" dirty="0"/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7AA4464-F70E-4373-9E09-EBD5B3A0A959}"/>
              </a:ext>
            </a:extLst>
          </p:cNvPr>
          <p:cNvSpPr/>
          <p:nvPr/>
        </p:nvSpPr>
        <p:spPr>
          <a:xfrm>
            <a:off x="1677053" y="2120360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0E72C6-D768-4C08-8AB8-D94CCDA6F49E}"/>
              </a:ext>
            </a:extLst>
          </p:cNvPr>
          <p:cNvSpPr/>
          <p:nvPr/>
        </p:nvSpPr>
        <p:spPr>
          <a:xfrm>
            <a:off x="2809252" y="2120360"/>
            <a:ext cx="973043" cy="42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TA-GR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1DB1091-8BB5-4208-95E6-5D6EAE56EA8E}"/>
              </a:ext>
            </a:extLst>
          </p:cNvPr>
          <p:cNvSpPr/>
          <p:nvPr/>
        </p:nvSpPr>
        <p:spPr>
          <a:xfrm>
            <a:off x="9602448" y="2120360"/>
            <a:ext cx="973043" cy="42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TA-GR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7824DD9-4755-404F-956D-25B3AB3F52F3}"/>
              </a:ext>
            </a:extLst>
          </p:cNvPr>
          <p:cNvSpPr/>
          <p:nvPr/>
        </p:nvSpPr>
        <p:spPr>
          <a:xfrm>
            <a:off x="3941449" y="2120360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927166C-A68D-47B4-B87A-9BA01458F3AB}"/>
              </a:ext>
            </a:extLst>
          </p:cNvPr>
          <p:cNvSpPr/>
          <p:nvPr/>
        </p:nvSpPr>
        <p:spPr>
          <a:xfrm>
            <a:off x="8470247" y="2102688"/>
            <a:ext cx="973043" cy="42965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GR-TA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590C489C-DCD1-4E22-B027-B2BF275EAD1B}"/>
              </a:ext>
            </a:extLst>
          </p:cNvPr>
          <p:cNvSpPr txBox="1"/>
          <p:nvPr/>
        </p:nvSpPr>
        <p:spPr>
          <a:xfrm>
            <a:off x="2444744" y="2550028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BF5F0B-C7F6-4693-8DCA-104A51531A10}"/>
              </a:ext>
            </a:extLst>
          </p:cNvPr>
          <p:cNvSpPr txBox="1"/>
          <p:nvPr/>
        </p:nvSpPr>
        <p:spPr>
          <a:xfrm>
            <a:off x="3494395" y="2550028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D348984-ECF3-427A-8CB4-D10BA88A929F}"/>
              </a:ext>
            </a:extLst>
          </p:cNvPr>
          <p:cNvSpPr txBox="1"/>
          <p:nvPr/>
        </p:nvSpPr>
        <p:spPr>
          <a:xfrm>
            <a:off x="4646640" y="2550028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8B6DE39-ECF6-4C0B-BE55-ECDD9220B74E}"/>
              </a:ext>
            </a:extLst>
          </p:cNvPr>
          <p:cNvSpPr txBox="1"/>
          <p:nvPr/>
        </p:nvSpPr>
        <p:spPr>
          <a:xfrm>
            <a:off x="8134381" y="2550028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3F10767-F1AC-45DD-B81C-25FA7226436F}"/>
              </a:ext>
            </a:extLst>
          </p:cNvPr>
          <p:cNvSpPr txBox="1"/>
          <p:nvPr/>
        </p:nvSpPr>
        <p:spPr>
          <a:xfrm>
            <a:off x="9286626" y="2550028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1ms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4CE39F8-5AF4-4B38-936F-ED870FDFC025}"/>
              </a:ext>
            </a:extLst>
          </p:cNvPr>
          <p:cNvCxnSpPr>
            <a:cxnSpLocks/>
          </p:cNvCxnSpPr>
          <p:nvPr/>
        </p:nvCxnSpPr>
        <p:spPr>
          <a:xfrm>
            <a:off x="1666816" y="2826492"/>
            <a:ext cx="21154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8B93D25-21D5-4810-A67F-16C21019F5F4}"/>
              </a:ext>
            </a:extLst>
          </p:cNvPr>
          <p:cNvCxnSpPr>
            <a:cxnSpLocks/>
          </p:cNvCxnSpPr>
          <p:nvPr/>
        </p:nvCxnSpPr>
        <p:spPr>
          <a:xfrm>
            <a:off x="3941449" y="2826492"/>
            <a:ext cx="426251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D3F9D25-D20A-4543-8EE8-922CF7175B14}"/>
              </a:ext>
            </a:extLst>
          </p:cNvPr>
          <p:cNvCxnSpPr>
            <a:cxnSpLocks/>
          </p:cNvCxnSpPr>
          <p:nvPr/>
        </p:nvCxnSpPr>
        <p:spPr>
          <a:xfrm>
            <a:off x="8385550" y="2826492"/>
            <a:ext cx="21154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2" name="TextBox 1111">
            <a:extLst>
              <a:ext uri="{FF2B5EF4-FFF2-40B4-BE49-F238E27FC236}">
                <a16:creationId xmlns:a16="http://schemas.microsoft.com/office/drawing/2014/main" id="{FDC43E45-C876-4FA8-B0CB-F9CD26E44216}"/>
              </a:ext>
            </a:extLst>
          </p:cNvPr>
          <p:cNvSpPr txBox="1"/>
          <p:nvPr/>
        </p:nvSpPr>
        <p:spPr>
          <a:xfrm>
            <a:off x="1728912" y="2851862"/>
            <a:ext cx="208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#1 RF Transmission: 25ms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7A7D87B-D016-400B-94BE-864B45430DDA}"/>
              </a:ext>
            </a:extLst>
          </p:cNvPr>
          <p:cNvSpPr txBox="1"/>
          <p:nvPr/>
        </p:nvSpPr>
        <p:spPr>
          <a:xfrm>
            <a:off x="4774237" y="2879153"/>
            <a:ext cx="33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#2 RF Transmission: 50ms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3B2A2EA-2296-492F-BB9F-489A15BF22A4}"/>
              </a:ext>
            </a:extLst>
          </p:cNvPr>
          <p:cNvSpPr txBox="1"/>
          <p:nvPr/>
        </p:nvSpPr>
        <p:spPr>
          <a:xfrm>
            <a:off x="8509605" y="2851862"/>
            <a:ext cx="2087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#3 RF Transmission: 25ms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96509C-3DDC-4C14-97C5-497415C1D6AE}"/>
              </a:ext>
            </a:extLst>
          </p:cNvPr>
          <p:cNvSpPr txBox="1"/>
          <p:nvPr/>
        </p:nvSpPr>
        <p:spPr>
          <a:xfrm>
            <a:off x="8156944" y="4268997"/>
            <a:ext cx="24397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GR-TA: 0 </a:t>
            </a:r>
            <a:r>
              <a:rPr lang="en-US" dirty="0" err="1"/>
              <a:t>ms</a:t>
            </a:r>
            <a:r>
              <a:rPr lang="en-US" dirty="0"/>
              <a:t> – 11.5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12.5 </a:t>
            </a:r>
            <a:r>
              <a:rPr lang="en-US" dirty="0" err="1"/>
              <a:t>ms</a:t>
            </a:r>
            <a:r>
              <a:rPr lang="en-US" dirty="0"/>
              <a:t> – 24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25 </a:t>
            </a:r>
            <a:r>
              <a:rPr lang="en-US" dirty="0" err="1"/>
              <a:t>ms</a:t>
            </a:r>
            <a:r>
              <a:rPr lang="en-US" dirty="0"/>
              <a:t> – 48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TA-GR: 49 </a:t>
            </a:r>
            <a:r>
              <a:rPr lang="en-US" dirty="0" err="1"/>
              <a:t>ms</a:t>
            </a:r>
            <a:r>
              <a:rPr lang="en-US" dirty="0"/>
              <a:t> – 74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TA-TA: 75 </a:t>
            </a:r>
            <a:r>
              <a:rPr lang="en-US" dirty="0" err="1"/>
              <a:t>ms</a:t>
            </a:r>
            <a:r>
              <a:rPr lang="en-US" dirty="0"/>
              <a:t> – 86.5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TA-GR: 87.5 </a:t>
            </a:r>
            <a:r>
              <a:rPr lang="en-US" dirty="0" err="1"/>
              <a:t>ms</a:t>
            </a:r>
            <a:r>
              <a:rPr lang="en-US" dirty="0"/>
              <a:t> – 99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71CA04-E6F1-49DF-9F4D-5EDA9CDC72E3}"/>
              </a:ext>
            </a:extLst>
          </p:cNvPr>
          <p:cNvSpPr/>
          <p:nvPr/>
        </p:nvSpPr>
        <p:spPr>
          <a:xfrm>
            <a:off x="5087206" y="2102687"/>
            <a:ext cx="3116753" cy="447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 - 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8DF20-9258-4430-B83B-B244CA362C5E}"/>
              </a:ext>
            </a:extLst>
          </p:cNvPr>
          <p:cNvSpPr txBox="1"/>
          <p:nvPr/>
        </p:nvSpPr>
        <p:spPr>
          <a:xfrm flipH="1">
            <a:off x="870331" y="4605051"/>
            <a:ext cx="58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still meeting the latency of 50ms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65716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C3962C-47A3-431D-BDAE-75A41F08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Rules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E76309-E91D-4343-95F3-AF670EBA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presented one sample transmission schedule </a:t>
            </a:r>
          </a:p>
          <a:p>
            <a:r>
              <a:rPr lang="en-US" dirty="0"/>
              <a:t>Others can also be an option as long as it meets the latency requirement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82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2652-DAD5-4418-A12B-24678807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C1C1-96FB-4A34-9660-886E86E1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https://www.pmi.org/learning/library/project-management-cost-estimate-costs-5256</a:t>
            </a:r>
            <a:endParaRPr lang="en-US" dirty="0"/>
          </a:p>
          <a:p>
            <a:r>
              <a:rPr lang="en-US" dirty="0">
                <a:hlinkClick r:id="rId3"/>
              </a:rPr>
              <a:t>http://www.businessinsider.com/air-force-plane-cost-per-flight-hour-chart-2016-3</a:t>
            </a:r>
            <a:endParaRPr lang="en-US" dirty="0"/>
          </a:p>
          <a:p>
            <a:pPr lvl="1"/>
            <a:r>
              <a:rPr lang="en-US" dirty="0"/>
              <a:t>F22 and F35 </a:t>
            </a:r>
          </a:p>
          <a:p>
            <a:r>
              <a:rPr lang="en-US" dirty="0">
                <a:hlinkClick r:id="rId4"/>
              </a:rPr>
              <a:t>http://nation.time.com/2013/04/02/costly-flight-hours/</a:t>
            </a:r>
            <a:endParaRPr lang="en-US" dirty="0"/>
          </a:p>
          <a:p>
            <a:r>
              <a:rPr lang="en-US">
                <a:hlinkClick r:id="rId5"/>
              </a:rPr>
              <a:t>https://www.rand.org/content/dam/rand/pubs/research_reports/RR1100/RR1178/RAND_RR1178.pdf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0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C8E7D2-559E-4F6E-A926-7F677218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Article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E23FB-604D-400A-B6A3-43AFA81DB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Aircraft</a:t>
            </a:r>
            <a:r>
              <a:rPr lang="en-US"/>
              <a:t>: F-22 Raptor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14EB5-C178-4644-A93C-F0F91AD97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825625"/>
            <a:ext cx="6039104" cy="40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6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7BD4-44F9-47AC-A90A-39A8A1FE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Range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E4CD7-DAE4-497F-9722-031EEFA9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5329" cy="4351338"/>
          </a:xfrm>
        </p:spPr>
        <p:txBody>
          <a:bodyPr/>
          <a:lstStyle/>
          <a:p>
            <a:r>
              <a:rPr lang="en-US" dirty="0"/>
              <a:t>Range Network: Typical large military range </a:t>
            </a:r>
            <a:r>
              <a:rPr lang="en-US" sz="1600" dirty="0"/>
              <a:t>e.g. Edwards Air Force Flight Test Center</a:t>
            </a:r>
            <a:endParaRPr lang="en-US" dirty="0"/>
          </a:p>
          <a:p>
            <a:r>
              <a:rPr lang="en-US" dirty="0"/>
              <a:t>Equipment Used: </a:t>
            </a:r>
          </a:p>
          <a:p>
            <a:pPr lvl="1"/>
            <a:r>
              <a:rPr lang="en-US" dirty="0"/>
              <a:t>Ground Station Tracking Antenna and related network infrastructure</a:t>
            </a:r>
          </a:p>
          <a:p>
            <a:pPr lvl="1"/>
            <a:r>
              <a:rPr lang="en-US" dirty="0"/>
              <a:t>MCR processing live data</a:t>
            </a:r>
          </a:p>
          <a:p>
            <a:r>
              <a:rPr lang="en-US" dirty="0"/>
              <a:t>Equipment Available: </a:t>
            </a:r>
          </a:p>
          <a:p>
            <a:pPr lvl="1"/>
            <a:r>
              <a:rPr lang="en-US" dirty="0"/>
              <a:t>All in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DBA6AF-293A-44B8-9AEC-2AAA738E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1527757"/>
            <a:ext cx="3224604" cy="45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7422-3669-439A-81A1-8A57CCF3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Static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231B-EFA2-4438-8BE3-8956792C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the start of the mission the radios are individually configured for the described test mission with the following </a:t>
            </a:r>
            <a:r>
              <a:rPr lang="en-US" dirty="0" err="1"/>
              <a:t>QoS</a:t>
            </a:r>
            <a:r>
              <a:rPr lang="en-US" dirty="0"/>
              <a:t> (Quality of Service)</a:t>
            </a:r>
          </a:p>
          <a:p>
            <a:pPr lvl="1"/>
            <a:r>
              <a:rPr lang="en-US" dirty="0"/>
              <a:t>Voice: 50 </a:t>
            </a:r>
            <a:r>
              <a:rPr lang="en-US" dirty="0" err="1"/>
              <a:t>Kb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Safety: 100 </a:t>
            </a:r>
            <a:r>
              <a:rPr lang="en-US" dirty="0" err="1"/>
              <a:t>Kb</a:t>
            </a:r>
            <a:r>
              <a:rPr lang="en-US" dirty="0"/>
              <a:t>/s</a:t>
            </a:r>
          </a:p>
          <a:p>
            <a:pPr lvl="2"/>
            <a:r>
              <a:rPr lang="en-US" dirty="0"/>
              <a:t>Voice and safety needs to be guaranteed during the entire mission</a:t>
            </a:r>
          </a:p>
          <a:p>
            <a:pPr lvl="1"/>
            <a:r>
              <a:rPr lang="en-US" dirty="0"/>
              <a:t>Bulk: 1000 </a:t>
            </a:r>
            <a:r>
              <a:rPr lang="en-US" dirty="0" err="1"/>
              <a:t>Kb</a:t>
            </a:r>
            <a:r>
              <a:rPr lang="en-US" dirty="0"/>
              <a:t>/s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BE68-3083-4504-9063-2983F74B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Flight Test Operation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54FF7-BC59-4D7C-B83D-6DFE571C3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529" y="1917291"/>
            <a:ext cx="5325065" cy="358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0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FF84-A184-4E17-B6B6-31EBB9D5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Associated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0ED81-8B51-49C6-AE4C-04D2A813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limit on amount of bandwidth that can be achieved</a:t>
            </a:r>
          </a:p>
          <a:p>
            <a:r>
              <a:rPr lang="en-US" dirty="0"/>
              <a:t>Schedule must be valid</a:t>
            </a:r>
          </a:p>
          <a:p>
            <a:r>
              <a:rPr lang="en-US" dirty="0"/>
              <a:t>Latency should be constrained under 50ms</a:t>
            </a:r>
          </a:p>
        </p:txBody>
      </p:sp>
    </p:spTree>
    <p:extLst>
      <p:ext uri="{BB962C8B-B14F-4D97-AF65-F5344CB8AC3E}">
        <p14:creationId xmlns:p14="http://schemas.microsoft.com/office/powerpoint/2010/main" val="4165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0AD8-E438-4A62-9F07-45D82652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5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Cost Metrics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C7635-C9A8-4A66-B965-9E9156846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5455"/>
                <a:ext cx="10515600" cy="479150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𝑅𝑒𝑡𝑟𝑜𝑓𝑖𝑡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𝐹𝑙𝑦𝑖𝑛𝑔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𝐻𝑜𝑢𝑟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𝐶𝑃𝐹𝐻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𝑂𝑡h𝑒𝑟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𝐶𝑜𝑠𝑡𝑠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CPFH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	Cost per Flying Hour (well-known DoD cost metric) which includes Operating and Support costs such as Fuel, Consumables, and Maintenance costs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Other Costs: </a:t>
                </a:r>
              </a:p>
              <a:p>
                <a:pPr marL="0" indent="0">
                  <a:buNone/>
                </a:pPr>
                <a:r>
                  <a:rPr lang="en-US" i="1" dirty="0"/>
                  <a:t>	Instrumentation Cost </a:t>
                </a:r>
                <a:r>
                  <a:rPr lang="en-US" i="1" dirty="0">
                    <a:solidFill>
                      <a:srgbClr val="FF0000"/>
                    </a:solidFill>
                  </a:rPr>
                  <a:t>($0)</a:t>
                </a:r>
                <a:r>
                  <a:rPr lang="en-US" i="1" dirty="0"/>
                  <a:t> + Test Planning </a:t>
                </a:r>
                <a:r>
                  <a:rPr lang="en-US" i="1" dirty="0">
                    <a:solidFill>
                      <a:srgbClr val="FF0000"/>
                    </a:solidFill>
                  </a:rPr>
                  <a:t>(~$0)</a:t>
                </a:r>
                <a:r>
                  <a:rPr lang="en-US" i="1" dirty="0"/>
                  <a:t> + Roll Out Cost + Scheduling Cost + Post Fly Analysis </a:t>
                </a:r>
                <a:r>
                  <a:rPr lang="en-US" i="1" dirty="0">
                    <a:solidFill>
                      <a:srgbClr val="FF0000"/>
                    </a:solidFill>
                  </a:rPr>
                  <a:t>(~$0)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CPFH For the F-22 Raptor</a:t>
                </a:r>
                <a:r>
                  <a:rPr lang="en-US" dirty="0"/>
                  <a:t>: $58,059.00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3C7635-C9A8-4A66-B965-9E9156846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5455"/>
                <a:ext cx="10515600" cy="479150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183F06-3CA3-4D03-A418-54DB1403B3DD}"/>
              </a:ext>
            </a:extLst>
          </p:cNvPr>
          <p:cNvSpPr txBox="1"/>
          <p:nvPr/>
        </p:nvSpPr>
        <p:spPr>
          <a:xfrm>
            <a:off x="8382000" y="5699909"/>
            <a:ext cx="3657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i="1" dirty="0"/>
              <a:t>Assumptions: </a:t>
            </a:r>
          </a:p>
          <a:p>
            <a:r>
              <a:rPr lang="en-US" sz="1400" i="1" dirty="0"/>
              <a:t>(1) Aircraft was already instrumented </a:t>
            </a:r>
          </a:p>
          <a:p>
            <a:r>
              <a:rPr lang="en-US" sz="1400" i="1" dirty="0"/>
              <a:t>(2) We approximate the Rollout Costs and Scheduling Costs to be ~ the cost of an hour cost </a:t>
            </a:r>
          </a:p>
        </p:txBody>
      </p:sp>
    </p:spTree>
    <p:extLst>
      <p:ext uri="{BB962C8B-B14F-4D97-AF65-F5344CB8AC3E}">
        <p14:creationId xmlns:p14="http://schemas.microsoft.com/office/powerpoint/2010/main" val="23264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DFC1-1622-4803-A89B-5A946C0B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Metric</a:t>
            </a:r>
            <a:br>
              <a:rPr lang="en-US" dirty="0"/>
            </a:br>
            <a:r>
              <a:rPr lang="en-US" dirty="0"/>
              <a:t>Instantaneous Cost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6E5388-1B7A-47CF-BD7A-F39DBB66BF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5341"/>
            <a:ext cx="5181600" cy="35919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7201F-EE1B-4A0A-B0B3-40A3061C0F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 err="1"/>
              <a:t>Unadapted</a:t>
            </a:r>
            <a:r>
              <a:rPr lang="en-US" i="1" dirty="0"/>
              <a:t> - FT mission encountered a problem after t=3 which required landing and repeat the test again</a:t>
            </a:r>
          </a:p>
          <a:p>
            <a:r>
              <a:rPr lang="en-US" i="1" dirty="0"/>
              <a:t>Adapted - FT mission was accomplished successfully without having to land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82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15788</TotalTime>
  <Words>1154</Words>
  <Application>Microsoft Office PowerPoint</Application>
  <PresentationFormat>Widescreen</PresentationFormat>
  <Paragraphs>214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BRASS  Scenario 1</vt:lpstr>
      <vt:lpstr>Scenario #1 – Brief Description</vt:lpstr>
      <vt:lpstr>Test Article</vt:lpstr>
      <vt:lpstr>Range Infrastructure</vt:lpstr>
      <vt:lpstr>Static Scheduling</vt:lpstr>
      <vt:lpstr>Flight Test Operation Flow</vt:lpstr>
      <vt:lpstr>Associated Constraints</vt:lpstr>
      <vt:lpstr>Cost Metrics </vt:lpstr>
      <vt:lpstr>Cost Metric Instantaneous Cost</vt:lpstr>
      <vt:lpstr>Cost Metric Cumulative Cost</vt:lpstr>
      <vt:lpstr>Program Value Function</vt:lpstr>
      <vt:lpstr>Program Value Function</vt:lpstr>
      <vt:lpstr>Risk Metric</vt:lpstr>
      <vt:lpstr>Risk Metric</vt:lpstr>
      <vt:lpstr>Requirement Changes after Event Happens</vt:lpstr>
      <vt:lpstr>QoS Policies </vt:lpstr>
      <vt:lpstr>Priority Levels</vt:lpstr>
      <vt:lpstr>QoS Policy in MDL</vt:lpstr>
      <vt:lpstr>Voice Requirement in MDL</vt:lpstr>
      <vt:lpstr>Safety Requirement in MDL (Before)</vt:lpstr>
      <vt:lpstr>Safety Requirement in MDL (After)</vt:lpstr>
      <vt:lpstr>Classic Solution</vt:lpstr>
      <vt:lpstr>Suggested Solution</vt:lpstr>
      <vt:lpstr>PowerPoint Presentation</vt:lpstr>
      <vt:lpstr>PowerPoint Presentation</vt:lpstr>
      <vt:lpstr>Transmission Schedule Before Adaptation</vt:lpstr>
      <vt:lpstr>Transmission Schedule After Adaptation</vt:lpstr>
      <vt:lpstr>Rules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1</dc:title>
  <dc:creator>Ibaroudene, Hakima</dc:creator>
  <cp:lastModifiedBy>Ibaroudene, Hakima</cp:lastModifiedBy>
  <cp:revision>171</cp:revision>
  <dcterms:created xsi:type="dcterms:W3CDTF">2017-12-12T23:21:14Z</dcterms:created>
  <dcterms:modified xsi:type="dcterms:W3CDTF">2018-03-28T22:23:06Z</dcterms:modified>
</cp:coreProperties>
</file>